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18"/>
  </p:notesMasterIdLst>
  <p:sldIdLst>
    <p:sldId id="256" r:id="rId3"/>
    <p:sldId id="267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70" r:id="rId14"/>
    <p:sldId id="266" r:id="rId15"/>
    <p:sldId id="268" r:id="rId16"/>
    <p:sldId id="269" r:id="rId17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2" d="100"/>
          <a:sy n="82" d="100"/>
        </p:scale>
        <p:origin x="60" y="6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8D7AE7-5D4F-4D7D-953F-84E21FE3923E}" type="datetimeFigureOut">
              <a:rPr lang="en-IL" smtClean="0"/>
              <a:t>06/07/2023</a:t>
            </a:fld>
            <a:endParaRPr lang="en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A37D82-9F42-4F12-8961-4DA60EC166EE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2822823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A37D82-9F42-4F12-8961-4DA60EC166EE}" type="slidenum">
              <a:rPr lang="en-IL" smtClean="0"/>
              <a:t>1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2053023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197685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7/6/2023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5354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3008313" cy="87153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43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076325"/>
            <a:ext cx="3008313" cy="35179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7/6/2023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8249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900"/>
            <a:ext cx="5486400" cy="6032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7/6/2023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4409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7/6/2023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8716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78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7/6/2023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0912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144000" cy="884466"/>
          </a:xfrm>
          <a:prstGeom prst="rect">
            <a:avLst/>
          </a:prstGeom>
        </p:spPr>
        <p:txBody>
          <a:bodyPr anchor="ctr"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/>
              <a:t> Free PPT _ Click to add title</a:t>
            </a:r>
            <a:endParaRPr lang="ko-KR" alt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95536" y="1131590"/>
            <a:ext cx="8496944" cy="4606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405880" y="1808261"/>
            <a:ext cx="8496944" cy="2995737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  <p:pic>
        <p:nvPicPr>
          <p:cNvPr id="14" name="Picture 13" descr="A bunch of bananas in a pile">
            <a:extLst>
              <a:ext uri="{FF2B5EF4-FFF2-40B4-BE49-F238E27FC236}">
                <a16:creationId xmlns:a16="http://schemas.microsoft.com/office/drawing/2014/main" id="{7358164C-2732-5866-BCF1-3CD6F3D003D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144000" cy="5141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9437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19672" y="0"/>
            <a:ext cx="7524328" cy="884466"/>
          </a:xfrm>
          <a:prstGeom prst="rect">
            <a:avLst/>
          </a:prstGeom>
        </p:spPr>
        <p:txBody>
          <a:bodyPr anchor="ctr"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/>
              <a:t>Free PPT _ Click to add title</a:t>
            </a:r>
            <a:endParaRPr lang="ko-KR" alt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979712" y="987574"/>
            <a:ext cx="6912768" cy="4606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1990056" y="1664245"/>
            <a:ext cx="6912768" cy="2995737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228082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8613"/>
            <a:ext cx="7772400" cy="11017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7/6/2023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9595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7/6/2023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1330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5"/>
            <a:ext cx="7772400" cy="10223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79638"/>
            <a:ext cx="7772400" cy="112553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7/6/2023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4311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7/6/2023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8029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0938"/>
            <a:ext cx="4040188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950"/>
            <a:ext cx="4040188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150938"/>
            <a:ext cx="4041775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631950"/>
            <a:ext cx="4041775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7/6/2023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7940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7/6/2023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5109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523917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</p:sldLayoutIdLst>
  <p:txStyles>
    <p:titleStyle>
      <a:lvl1pPr algn="ctr" defTabSz="914400" rtl="0" eaLnBrk="1" latinLnBrk="1" hangingPunct="1">
        <a:spcBef>
          <a:spcPct val="0"/>
        </a:spcBef>
        <a:buNone/>
        <a:defRPr sz="3600" b="1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937D59-5EDB-4C39-B697-625748F703B6}" type="datetimeFigureOut">
              <a:rPr lang="en-US" smtClean="0"/>
              <a:t>7/6/2023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2399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3" Type="http://schemas.openxmlformats.org/officeDocument/2006/relationships/image" Target="../media/image20.jpeg"/><Relationship Id="rId7" Type="http://schemas.openxmlformats.org/officeDocument/2006/relationships/image" Target="../media/image24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10" Type="http://schemas.openxmlformats.org/officeDocument/2006/relationships/image" Target="../media/image27.png"/><Relationship Id="rId4" Type="http://schemas.openxmlformats.org/officeDocument/2006/relationships/image" Target="../media/image21.jpeg"/><Relationship Id="rId9" Type="http://schemas.openxmlformats.org/officeDocument/2006/relationships/image" Target="../media/image26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32483" y="4122345"/>
            <a:ext cx="486003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Object Detection Driven Car</a:t>
            </a:r>
          </a:p>
        </p:txBody>
      </p:sp>
      <p:sp>
        <p:nvSpPr>
          <p:cNvPr id="5" name="TextBox 1"/>
          <p:cNvSpPr txBox="1">
            <a:spLocks noChangeArrowheads="1"/>
          </p:cNvSpPr>
          <p:nvPr/>
        </p:nvSpPr>
        <p:spPr bwMode="auto">
          <a:xfrm>
            <a:off x="432482" y="3146752"/>
            <a:ext cx="4860032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Banana </a:t>
            </a:r>
            <a:r>
              <a:rPr lang="en-US" altLang="ko-KR" sz="3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ChAIser</a:t>
            </a:r>
            <a:endParaRPr lang="en-US" altLang="ko-KR" sz="3200" b="1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ea typeface="맑은 고딕" pitchFamily="50" charset="-127"/>
              <a:cs typeface="Arial" pitchFamily="34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EFFB94C-53D4-F127-6EF2-33A3AFF085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482" y="339502"/>
            <a:ext cx="2487613" cy="2499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4478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37CCBA-FE7F-D708-3408-64BFC7D598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System Components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895259-97DE-50F0-D8A6-68C1A7A6CA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highlight>
                  <a:srgbClr val="FFFF00"/>
                </a:highlight>
              </a:rPr>
              <a:t>Yaniv Botner &amp; Gilad’s cameras</a:t>
            </a:r>
            <a:endParaRPr lang="en-IL" b="1" dirty="0">
              <a:highlight>
                <a:srgbClr val="FFFF00"/>
              </a:highlight>
            </a:endParaRPr>
          </a:p>
        </p:txBody>
      </p:sp>
      <p:pic>
        <p:nvPicPr>
          <p:cNvPr id="6" name="Picture 5" descr="A close up of a device">
            <a:extLst>
              <a:ext uri="{FF2B5EF4-FFF2-40B4-BE49-F238E27FC236}">
                <a16:creationId xmlns:a16="http://schemas.microsoft.com/office/drawing/2014/main" id="{1386185E-63A1-C804-25DD-54FA737EA32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9571" y="709810"/>
            <a:ext cx="2792909" cy="3723879"/>
          </a:xfrm>
          <a:prstGeom prst="rect">
            <a:avLst/>
          </a:prstGeom>
        </p:spPr>
      </p:pic>
      <p:pic>
        <p:nvPicPr>
          <p:cNvPr id="8" name="Picture 7" descr="A close-up of a camera">
            <a:extLst>
              <a:ext uri="{FF2B5EF4-FFF2-40B4-BE49-F238E27FC236}">
                <a16:creationId xmlns:a16="http://schemas.microsoft.com/office/drawing/2014/main" id="{D2F96928-2FAA-D50D-C812-429E4E31448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2211710"/>
            <a:ext cx="2756925" cy="2067694"/>
          </a:xfrm>
          <a:prstGeom prst="rect">
            <a:avLst/>
          </a:prstGeom>
        </p:spPr>
      </p:pic>
      <p:pic>
        <p:nvPicPr>
          <p:cNvPr id="10" name="Picture 9" descr="A close-up of a device">
            <a:extLst>
              <a:ext uri="{FF2B5EF4-FFF2-40B4-BE49-F238E27FC236}">
                <a16:creationId xmlns:a16="http://schemas.microsoft.com/office/drawing/2014/main" id="{224AB104-E04A-3185-CE67-D3E19470523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6574" y="1707654"/>
            <a:ext cx="2414867" cy="3219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1171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104AFB-B643-34B4-F9C6-33FA5FF39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System Components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AA88E6-8BD2-1295-F2E7-8EDEE20654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highlight>
                  <a:srgbClr val="FFFF00"/>
                </a:highlight>
              </a:rPr>
              <a:t>12V Chargeable Battery</a:t>
            </a:r>
            <a:endParaRPr lang="en-IL" b="1" dirty="0">
              <a:highlight>
                <a:srgbClr val="FFFF00"/>
              </a:highlight>
            </a:endParaRPr>
          </a:p>
        </p:txBody>
      </p:sp>
      <p:pic>
        <p:nvPicPr>
          <p:cNvPr id="6" name="Picture 5" descr="A blue rectangle with a white label">
            <a:extLst>
              <a:ext uri="{FF2B5EF4-FFF2-40B4-BE49-F238E27FC236}">
                <a16:creationId xmlns:a16="http://schemas.microsoft.com/office/drawing/2014/main" id="{C6375271-4C7A-B1F4-B7CC-F7B75814F73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976" y="1131590"/>
            <a:ext cx="2738903" cy="3651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5574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18CC83-E0E9-5329-9EAB-2C7F75345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Module Design</a:t>
            </a:r>
            <a:endParaRPr lang="en-IL" dirty="0">
              <a:highlight>
                <a:srgbClr val="FFFF00"/>
              </a:highlight>
            </a:endParaRPr>
          </a:p>
        </p:txBody>
      </p:sp>
      <p:pic>
        <p:nvPicPr>
          <p:cNvPr id="6" name="Picture 5" descr="A diagram of a basketball court">
            <a:extLst>
              <a:ext uri="{FF2B5EF4-FFF2-40B4-BE49-F238E27FC236}">
                <a16:creationId xmlns:a16="http://schemas.microsoft.com/office/drawing/2014/main" id="{E40B9052-1886-198F-0666-1CFBB8B050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920" y="145827"/>
            <a:ext cx="3960440" cy="4927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3355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D5DE7-1CA7-84D1-F6CC-1B9C00EFD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Our Team</a:t>
            </a:r>
            <a:endParaRPr lang="en-IL" dirty="0">
              <a:highlight>
                <a:srgbClr val="FFFF00"/>
              </a:highligh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C0A59D-C8D4-6D73-E4DB-65E1303F52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536" y="1131590"/>
            <a:ext cx="8496944" cy="3744416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highlight>
                  <a:srgbClr val="FFFF00"/>
                </a:highlight>
              </a:rPr>
              <a:t>Eran Gur – Group Leader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highlight>
                  <a:srgbClr val="FFFF00"/>
                </a:highlight>
              </a:rPr>
              <a:t>Yasmine Hallel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highlight>
                  <a:srgbClr val="FFFF00"/>
                </a:highlight>
              </a:rPr>
              <a:t>Dan Hanegbi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highlight>
                  <a:srgbClr val="FFFF00"/>
                </a:highlight>
              </a:rPr>
              <a:t>Bat-Sheva Knecht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highlight>
                  <a:srgbClr val="FFFF00"/>
                </a:highlight>
              </a:rPr>
              <a:t>Ronit Shpoliansky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highlight>
                  <a:srgbClr val="FFFF00"/>
                </a:highlight>
              </a:rPr>
              <a:t>Aviv Harel</a:t>
            </a:r>
            <a:endParaRPr lang="en-IL" b="1" dirty="0">
              <a:highlight>
                <a:srgbClr val="FFFF00"/>
              </a:highlight>
            </a:endParaRPr>
          </a:p>
        </p:txBody>
      </p:sp>
      <p:pic>
        <p:nvPicPr>
          <p:cNvPr id="24" name="Picture 23" descr="A group of people sitting at a desk with computers">
            <a:extLst>
              <a:ext uri="{FF2B5EF4-FFF2-40B4-BE49-F238E27FC236}">
                <a16:creationId xmlns:a16="http://schemas.microsoft.com/office/drawing/2014/main" id="{E8604712-B3C1-0AB3-02AF-7983A683A89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07" y="-23628"/>
            <a:ext cx="6858000" cy="5143500"/>
          </a:xfrm>
          <a:prstGeom prst="rect">
            <a:avLst/>
          </a:prstGeom>
        </p:spPr>
      </p:pic>
      <p:pic>
        <p:nvPicPr>
          <p:cNvPr id="26" name="Picture 25" descr="People in a room with computers">
            <a:extLst>
              <a:ext uri="{FF2B5EF4-FFF2-40B4-BE49-F238E27FC236}">
                <a16:creationId xmlns:a16="http://schemas.microsoft.com/office/drawing/2014/main" id="{C60E10E9-0156-6E88-C023-D42FD94A7A8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0"/>
            <a:ext cx="4596398" cy="3451275"/>
          </a:xfrm>
          <a:prstGeom prst="rect">
            <a:avLst/>
          </a:prstGeom>
        </p:spPr>
      </p:pic>
      <p:pic>
        <p:nvPicPr>
          <p:cNvPr id="28" name="Picture 27" descr="A person sitting at a desk with a computer">
            <a:extLst>
              <a:ext uri="{FF2B5EF4-FFF2-40B4-BE49-F238E27FC236}">
                <a16:creationId xmlns:a16="http://schemas.microsoft.com/office/drawing/2014/main" id="{FBBBEC78-20EA-4275-E2B1-20F8F8A4212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0"/>
            <a:ext cx="6858000" cy="5143500"/>
          </a:xfrm>
          <a:prstGeom prst="rect">
            <a:avLst/>
          </a:prstGeom>
        </p:spPr>
      </p:pic>
      <p:pic>
        <p:nvPicPr>
          <p:cNvPr id="30" name="Picture 29" descr="A person sitting at a desk holding a flashlight">
            <a:extLst>
              <a:ext uri="{FF2B5EF4-FFF2-40B4-BE49-F238E27FC236}">
                <a16:creationId xmlns:a16="http://schemas.microsoft.com/office/drawing/2014/main" id="{CE2D1079-4797-A65B-A6CE-80038013B26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618" y="-23628"/>
            <a:ext cx="3857625" cy="5143500"/>
          </a:xfrm>
          <a:prstGeom prst="rect">
            <a:avLst/>
          </a:prstGeom>
        </p:spPr>
      </p:pic>
      <p:pic>
        <p:nvPicPr>
          <p:cNvPr id="32" name="Picture 31" descr="A person and child looking at a computer">
            <a:extLst>
              <a:ext uri="{FF2B5EF4-FFF2-40B4-BE49-F238E27FC236}">
                <a16:creationId xmlns:a16="http://schemas.microsoft.com/office/drawing/2014/main" id="{1A03F802-5DC8-E1D3-0DD6-2B1CD44288A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535" y="0"/>
            <a:ext cx="3857625" cy="5143500"/>
          </a:xfrm>
          <a:prstGeom prst="rect">
            <a:avLst/>
          </a:prstGeom>
        </p:spPr>
      </p:pic>
      <p:pic>
        <p:nvPicPr>
          <p:cNvPr id="34" name="Picture 33" descr="A person holding a yellow object on a wall">
            <a:extLst>
              <a:ext uri="{FF2B5EF4-FFF2-40B4-BE49-F238E27FC236}">
                <a16:creationId xmlns:a16="http://schemas.microsoft.com/office/drawing/2014/main" id="{C9A46F6F-883F-01DE-5DFA-9D512C5034B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8665" y="23628"/>
            <a:ext cx="3858182" cy="5143500"/>
          </a:xfrm>
          <a:prstGeom prst="rect">
            <a:avLst/>
          </a:prstGeom>
        </p:spPr>
      </p:pic>
      <p:pic>
        <p:nvPicPr>
          <p:cNvPr id="38" name="Picture 37" descr="A person sitting on the floor with another person working on a robot&#10;&#10;Description automatically generated">
            <a:extLst>
              <a:ext uri="{FF2B5EF4-FFF2-40B4-BE49-F238E27FC236}">
                <a16:creationId xmlns:a16="http://schemas.microsoft.com/office/drawing/2014/main" id="{A2AFAF6A-A117-9B56-6234-B2A6EA8B037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0731" y="-18640"/>
            <a:ext cx="3857625" cy="5143500"/>
          </a:xfrm>
          <a:prstGeom prst="rect">
            <a:avLst/>
          </a:prstGeom>
        </p:spPr>
      </p:pic>
      <p:pic>
        <p:nvPicPr>
          <p:cNvPr id="40" name="Picture 39" descr="A person drilling a hole in a piece of paper">
            <a:extLst>
              <a:ext uri="{FF2B5EF4-FFF2-40B4-BE49-F238E27FC236}">
                <a16:creationId xmlns:a16="http://schemas.microsoft.com/office/drawing/2014/main" id="{E8BC0F93-8E67-786A-2A18-A48FE2F7D6DC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6355" y="6908"/>
            <a:ext cx="3857625" cy="5143500"/>
          </a:xfrm>
          <a:prstGeom prst="rect">
            <a:avLst/>
          </a:prstGeom>
        </p:spPr>
      </p:pic>
      <p:pic>
        <p:nvPicPr>
          <p:cNvPr id="42" name="Picture 41" descr="A person kneeling on the ground&#10;&#10;Description automatically generated">
            <a:extLst>
              <a:ext uri="{FF2B5EF4-FFF2-40B4-BE49-F238E27FC236}">
                <a16:creationId xmlns:a16="http://schemas.microsoft.com/office/drawing/2014/main" id="{55B00B68-6C90-E9BA-48A1-7CCB86F47F8E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18" y="-30536"/>
            <a:ext cx="289321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250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B6532-D98D-1DFA-C448-D52CF44A8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It couldn’t happen without…</a:t>
            </a:r>
            <a:endParaRPr lang="en-IL" dirty="0">
              <a:highlight>
                <a:srgbClr val="FFFF00"/>
              </a:highligh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0CF202-BA36-F20B-3E98-F3A4AAD7FD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536" y="1131590"/>
            <a:ext cx="8496944" cy="2664296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highlight>
                  <a:srgbClr val="FFFF00"/>
                </a:highlight>
              </a:rPr>
              <a:t>Yaniv Botner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 err="1">
                <a:highlight>
                  <a:srgbClr val="FFFF00"/>
                </a:highlight>
              </a:rPr>
              <a:t>Svet</a:t>
            </a:r>
            <a:r>
              <a:rPr lang="en-US" b="1" dirty="0">
                <a:highlight>
                  <a:srgbClr val="FFFF00"/>
                </a:highlight>
              </a:rPr>
              <a:t> (for not noticing we stole her wooden cutting board)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highlight>
                  <a:srgbClr val="FFFF00"/>
                </a:highlight>
              </a:rPr>
              <a:t>Lev </a:t>
            </a:r>
            <a:r>
              <a:rPr lang="en-US" b="1" dirty="0" err="1">
                <a:highlight>
                  <a:srgbClr val="FFFF00"/>
                </a:highlight>
              </a:rPr>
              <a:t>Gelerman</a:t>
            </a:r>
            <a:endParaRPr lang="en-US" b="1" dirty="0">
              <a:highlight>
                <a:srgbClr val="FFFF00"/>
              </a:highlight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highlight>
                  <a:srgbClr val="FFFF00"/>
                </a:highlight>
              </a:rPr>
              <a:t>Yuval </a:t>
            </a:r>
            <a:r>
              <a:rPr lang="en-US" b="1" dirty="0" err="1">
                <a:highlight>
                  <a:srgbClr val="FFFF00"/>
                </a:highlight>
              </a:rPr>
              <a:t>Bernshtein</a:t>
            </a:r>
            <a:endParaRPr lang="en-US" b="1" dirty="0">
              <a:highlight>
                <a:srgbClr val="FFFF00"/>
              </a:highlight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highlight>
                  <a:srgbClr val="FFFF00"/>
                </a:highlight>
              </a:rPr>
              <a:t>Alon Cohen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highlight>
                  <a:srgbClr val="FFFF00"/>
                </a:highlight>
              </a:rPr>
              <a:t>Salomon </a:t>
            </a:r>
            <a:r>
              <a:rPr lang="en-US" b="1" dirty="0" err="1">
                <a:highlight>
                  <a:srgbClr val="FFFF00"/>
                </a:highlight>
              </a:rPr>
              <a:t>Paluch</a:t>
            </a:r>
            <a:endParaRPr lang="en-IL" b="1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2723844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73C80FD-2528-2AA4-3141-5FD3FDCF8E88}"/>
              </a:ext>
            </a:extLst>
          </p:cNvPr>
          <p:cNvSpPr txBox="1"/>
          <p:nvPr/>
        </p:nvSpPr>
        <p:spPr>
          <a:xfrm>
            <a:off x="755576" y="1779662"/>
            <a:ext cx="7731760" cy="1200329"/>
          </a:xfrm>
          <a:prstGeom prst="rect">
            <a:avLst/>
          </a:prstGeom>
          <a:noFill/>
        </p:spPr>
        <p:txBody>
          <a:bodyPr wrap="square" rtlCol="1" anchor="ctr">
            <a:spAutoFit/>
          </a:bodyPr>
          <a:lstStyle/>
          <a:p>
            <a:pPr algn="ctr"/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rgbClr val="81DEF7"/>
                </a:solidFill>
                <a:effectLst/>
                <a:uLnTx/>
                <a:uFillTx/>
                <a:latin typeface="Exo 2 Extra Light" panose="00000300000000000000" pitchFamily="2" charset="0"/>
                <a:ea typeface="+mj-ea"/>
                <a:cs typeface="+mj-cs"/>
              </a:rPr>
              <a:t>THANK YOU!</a:t>
            </a:r>
            <a:endParaRPr lang="he-IL" sz="2000" dirty="0"/>
          </a:p>
        </p:txBody>
      </p:sp>
    </p:spTree>
    <p:extLst>
      <p:ext uri="{BB962C8B-B14F-4D97-AF65-F5344CB8AC3E}">
        <p14:creationId xmlns:p14="http://schemas.microsoft.com/office/powerpoint/2010/main" val="30723056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NETTA -  Nana Banana   נטע ברזילי - נהנה בננה  (Lyric Video) (mp3cut.net)">
            <a:hlinkClick r:id="" action="ppaction://media"/>
            <a:extLst>
              <a:ext uri="{FF2B5EF4-FFF2-40B4-BE49-F238E27FC236}">
                <a16:creationId xmlns:a16="http://schemas.microsoft.com/office/drawing/2014/main" id="{CA47735A-CB6D-30E3-E4A8-7B8526C7F66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308304" y="4443958"/>
            <a:ext cx="406400" cy="406400"/>
          </a:xfrm>
          <a:prstGeom prst="rect">
            <a:avLst/>
          </a:prstGeom>
        </p:spPr>
      </p:pic>
      <p:pic>
        <p:nvPicPr>
          <p:cNvPr id="11" name="Picture 10" descr="A small robot with wheels">
            <a:extLst>
              <a:ext uri="{FF2B5EF4-FFF2-40B4-BE49-F238E27FC236}">
                <a16:creationId xmlns:a16="http://schemas.microsoft.com/office/drawing/2014/main" id="{978CA191-3BBE-0C87-CB20-A9BB6ACEA79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0"/>
            <a:ext cx="6858000" cy="5143500"/>
          </a:xfrm>
          <a:prstGeom prst="rect">
            <a:avLst/>
          </a:prstGeom>
        </p:spPr>
      </p:pic>
      <p:pic>
        <p:nvPicPr>
          <p:cNvPr id="15" name="Picture 14" descr="A bunch of bananas on a black background">
            <a:extLst>
              <a:ext uri="{FF2B5EF4-FFF2-40B4-BE49-F238E27FC236}">
                <a16:creationId xmlns:a16="http://schemas.microsoft.com/office/drawing/2014/main" id="{8BAE50A5-C1DF-B51B-1637-E97A755114D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9619" y="-164554"/>
            <a:ext cx="1977008" cy="1977008"/>
          </a:xfrm>
          <a:prstGeom prst="rect">
            <a:avLst/>
          </a:prstGeom>
        </p:spPr>
      </p:pic>
      <p:pic>
        <p:nvPicPr>
          <p:cNvPr id="17" name="Picture 16" descr="A bunch of bananas on a black background">
            <a:extLst>
              <a:ext uri="{FF2B5EF4-FFF2-40B4-BE49-F238E27FC236}">
                <a16:creationId xmlns:a16="http://schemas.microsoft.com/office/drawing/2014/main" id="{1D3E9233-F38C-D7BA-1F95-05C964C1215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85235"/>
            <a:ext cx="2016224" cy="2016224"/>
          </a:xfrm>
          <a:prstGeom prst="rect">
            <a:avLst/>
          </a:prstGeom>
        </p:spPr>
      </p:pic>
      <p:pic>
        <p:nvPicPr>
          <p:cNvPr id="19" name="Picture 18" descr="A bunch of bananas on a black background">
            <a:extLst>
              <a:ext uri="{FF2B5EF4-FFF2-40B4-BE49-F238E27FC236}">
                <a16:creationId xmlns:a16="http://schemas.microsoft.com/office/drawing/2014/main" id="{1908E5A1-98E8-67F2-D23B-E77D3C1BAD8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968" y="2486814"/>
            <a:ext cx="2193032" cy="2193032"/>
          </a:xfrm>
          <a:prstGeom prst="rect">
            <a:avLst/>
          </a:prstGeom>
        </p:spPr>
      </p:pic>
      <p:pic>
        <p:nvPicPr>
          <p:cNvPr id="21" name="Picture 20" descr="A bunch of bananas on a black background">
            <a:extLst>
              <a:ext uri="{FF2B5EF4-FFF2-40B4-BE49-F238E27FC236}">
                <a16:creationId xmlns:a16="http://schemas.microsoft.com/office/drawing/2014/main" id="{FFD0D837-3D3A-5A3C-2389-0F017F031C0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712" y="24574"/>
            <a:ext cx="2121024" cy="2121024"/>
          </a:xfrm>
          <a:prstGeom prst="rect">
            <a:avLst/>
          </a:prstGeom>
        </p:spPr>
      </p:pic>
      <p:pic>
        <p:nvPicPr>
          <p:cNvPr id="23" name="Picture 22" descr="A bunch of bananas on a black background">
            <a:extLst>
              <a:ext uri="{FF2B5EF4-FFF2-40B4-BE49-F238E27FC236}">
                <a16:creationId xmlns:a16="http://schemas.microsoft.com/office/drawing/2014/main" id="{68B4FAF2-09C9-D29A-F8EC-285AC0B38C4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6387" y="1367222"/>
            <a:ext cx="2409056" cy="2409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93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56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42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4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nodeType="with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97768" y="1419622"/>
            <a:ext cx="8748464" cy="2240394"/>
          </a:xfrm>
        </p:spPr>
        <p:txBody>
          <a:bodyPr/>
          <a:lstStyle/>
          <a:p>
            <a:r>
              <a:rPr lang="en-US" sz="2400" b="1" i="0" dirty="0">
                <a:solidFill>
                  <a:srgbClr val="374151"/>
                </a:solidFill>
                <a:effectLst/>
                <a:highlight>
                  <a:srgbClr val="FFFF00"/>
                </a:highlight>
                <a:latin typeface="Söhne"/>
              </a:rPr>
              <a:t>This demo consists of a self-built vehicle that chases a banana </a:t>
            </a:r>
          </a:p>
          <a:p>
            <a:r>
              <a:rPr lang="en-US" sz="2400" b="1" i="0" dirty="0">
                <a:solidFill>
                  <a:srgbClr val="374151"/>
                </a:solidFill>
                <a:effectLst/>
                <a:highlight>
                  <a:srgbClr val="FFFF00"/>
                </a:highlight>
                <a:latin typeface="Söhne"/>
              </a:rPr>
              <a:t>using a YOLOv5 network and demonstrates </a:t>
            </a:r>
            <a:r>
              <a:rPr lang="en-US" sz="2400" b="1" i="0" dirty="0" err="1">
                <a:solidFill>
                  <a:srgbClr val="374151"/>
                </a:solidFill>
                <a:effectLst/>
                <a:highlight>
                  <a:srgbClr val="FFFF00"/>
                </a:highlight>
                <a:latin typeface="Söhne"/>
              </a:rPr>
              <a:t>Hailo's</a:t>
            </a:r>
            <a:r>
              <a:rPr lang="en-US" sz="2400" b="1" i="0" dirty="0">
                <a:solidFill>
                  <a:srgbClr val="374151"/>
                </a:solidFill>
                <a:effectLst/>
                <a:highlight>
                  <a:srgbClr val="FFFF00"/>
                </a:highlight>
                <a:latin typeface="Söhne"/>
              </a:rPr>
              <a:t> abilities. </a:t>
            </a:r>
          </a:p>
          <a:p>
            <a:r>
              <a:rPr lang="en-US" sz="2400" b="1" i="0" dirty="0">
                <a:solidFill>
                  <a:srgbClr val="374151"/>
                </a:solidFill>
                <a:effectLst/>
                <a:highlight>
                  <a:srgbClr val="FFFF00"/>
                </a:highlight>
                <a:latin typeface="Söhne"/>
              </a:rPr>
              <a:t>The banana simulates a gun, and the car chases the banana (gun) </a:t>
            </a:r>
          </a:p>
          <a:p>
            <a:r>
              <a:rPr lang="en-US" sz="2400" b="1" i="0" dirty="0">
                <a:solidFill>
                  <a:srgbClr val="374151"/>
                </a:solidFill>
                <a:effectLst/>
                <a:highlight>
                  <a:srgbClr val="FFFF00"/>
                </a:highlight>
                <a:latin typeface="Söhne"/>
              </a:rPr>
              <a:t>Holder. The cost of the components for this system is less than $200</a:t>
            </a:r>
            <a:endParaRPr lang="en-US" sz="2400" b="1" dirty="0">
              <a:solidFill>
                <a:schemeClr val="tx1"/>
              </a:solidFill>
              <a:highlight>
                <a:srgbClr val="FFFF00"/>
              </a:highlight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  <a:highlight>
                  <a:srgbClr val="FFFF00"/>
                </a:highlight>
              </a:rPr>
              <a:t>Banana </a:t>
            </a:r>
            <a:r>
              <a:rPr lang="en-US" altLang="ko-KR" dirty="0" err="1">
                <a:solidFill>
                  <a:schemeClr val="tx1"/>
                </a:solidFill>
                <a:highlight>
                  <a:srgbClr val="FFFF00"/>
                </a:highlight>
              </a:rPr>
              <a:t>ChAIser</a:t>
            </a:r>
            <a:endParaRPr lang="en-US" dirty="0">
              <a:solidFill>
                <a:schemeClr val="tx1"/>
              </a:solidFill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0905944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1FC3F5-8205-A464-E3AD-EE97928C1F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512" y="7951"/>
            <a:ext cx="9144000" cy="884466"/>
          </a:xfrm>
        </p:spPr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Possible use cases</a:t>
            </a:r>
            <a:endParaRPr lang="en-IL" dirty="0">
              <a:highlight>
                <a:srgbClr val="FFFF00"/>
              </a:highligh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4B6022-41EF-F4B0-5A3F-2D54AF2CD2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851670"/>
            <a:ext cx="8496944" cy="591698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  <a:highlight>
                  <a:srgbClr val="FFFF00"/>
                </a:highlight>
              </a:rPr>
              <a:t>Automotive demo for shows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tx1"/>
              </a:solidFill>
              <a:highlight>
                <a:srgbClr val="FFFF00"/>
              </a:highlight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tx1"/>
              </a:solidFill>
              <a:highlight>
                <a:srgbClr val="FFFF00"/>
              </a:highlight>
            </a:endParaRPr>
          </a:p>
          <a:p>
            <a:endParaRPr lang="en-US" b="1" dirty="0">
              <a:solidFill>
                <a:schemeClr val="tx1"/>
              </a:solidFill>
              <a:highlight>
                <a:srgbClr val="FFFF00"/>
              </a:highlight>
            </a:endParaRPr>
          </a:p>
          <a:p>
            <a:endParaRPr lang="en-US" b="1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L" b="1" dirty="0">
              <a:solidFill>
                <a:schemeClr val="tx1"/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31A8ABC-09B2-80BA-4FEE-7534CDF17491}"/>
              </a:ext>
            </a:extLst>
          </p:cNvPr>
          <p:cNvSpPr txBox="1">
            <a:spLocks/>
          </p:cNvSpPr>
          <p:nvPr/>
        </p:nvSpPr>
        <p:spPr>
          <a:xfrm>
            <a:off x="0" y="1203598"/>
            <a:ext cx="8496944" cy="3168352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tx1"/>
              </a:solidFill>
              <a:highlight>
                <a:srgbClr val="FFFF00"/>
              </a:highlight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  <a:highlight>
                  <a:srgbClr val="FFFF00"/>
                </a:highlight>
              </a:rPr>
              <a:t>Autonomous moving robots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tx1"/>
              </a:solidFill>
              <a:highlight>
                <a:srgbClr val="FFFF00"/>
              </a:highlight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tx1"/>
              </a:solidFill>
              <a:highlight>
                <a:srgbClr val="FFFF00"/>
              </a:highlight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tx1"/>
              </a:solidFill>
              <a:highlight>
                <a:srgbClr val="FFFF00"/>
              </a:highlight>
            </a:endParaRPr>
          </a:p>
          <a:p>
            <a:endParaRPr lang="en-US" b="1" dirty="0">
              <a:solidFill>
                <a:schemeClr val="tx1"/>
              </a:solidFill>
              <a:highlight>
                <a:srgbClr val="FFFF00"/>
              </a:highlight>
            </a:endParaRPr>
          </a:p>
          <a:p>
            <a:endParaRPr lang="en-US" b="1" dirty="0">
              <a:solidFill>
                <a:schemeClr val="tx1"/>
              </a:solidFill>
            </a:endParaRPr>
          </a:p>
          <a:p>
            <a:pPr marL="342900" indent="-342900">
              <a:buFont typeface="Arial" pitchFamily="34" charset="0"/>
              <a:buChar char="•"/>
            </a:pPr>
            <a:endParaRPr lang="en-IL" b="1" dirty="0">
              <a:solidFill>
                <a:schemeClr val="tx1"/>
              </a:solidFill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144C121-5CFD-7F9F-5FBF-9F949A196361}"/>
              </a:ext>
            </a:extLst>
          </p:cNvPr>
          <p:cNvSpPr txBox="1">
            <a:spLocks/>
          </p:cNvSpPr>
          <p:nvPr/>
        </p:nvSpPr>
        <p:spPr>
          <a:xfrm>
            <a:off x="0" y="1619880"/>
            <a:ext cx="9180512" cy="3256126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tx1"/>
              </a:solidFill>
              <a:highlight>
                <a:srgbClr val="FFFF00"/>
              </a:highlight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  <a:highlight>
                  <a:srgbClr val="FFFF00"/>
                </a:highlight>
              </a:rPr>
              <a:t>If we switch the model to pose estimation, we can command the car </a:t>
            </a:r>
          </a:p>
          <a:p>
            <a:r>
              <a:rPr lang="en-US" b="1" dirty="0">
                <a:solidFill>
                  <a:schemeClr val="tx1"/>
                </a:solidFill>
              </a:rPr>
              <a:t>     </a:t>
            </a:r>
            <a:r>
              <a:rPr lang="en-US" b="1" dirty="0">
                <a:solidFill>
                  <a:schemeClr val="tx1"/>
                </a:solidFill>
                <a:highlight>
                  <a:srgbClr val="FFFF00"/>
                </a:highlight>
              </a:rPr>
              <a:t>using gestures, and simulate an AI trolley carrier that chase his owner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tx1"/>
              </a:solidFill>
              <a:highlight>
                <a:srgbClr val="FFFF00"/>
              </a:highlight>
            </a:endParaRPr>
          </a:p>
          <a:p>
            <a:endParaRPr lang="en-US" b="1" dirty="0">
              <a:solidFill>
                <a:schemeClr val="tx1"/>
              </a:solidFill>
              <a:highlight>
                <a:srgbClr val="FFFF00"/>
              </a:highlight>
            </a:endParaRPr>
          </a:p>
          <a:p>
            <a:endParaRPr lang="en-US" b="1" dirty="0">
              <a:solidFill>
                <a:schemeClr val="tx1"/>
              </a:solidFill>
            </a:endParaRPr>
          </a:p>
          <a:p>
            <a:pPr marL="342900" indent="-342900">
              <a:buFont typeface="Arial" pitchFamily="34" charset="0"/>
              <a:buChar char="•"/>
            </a:pPr>
            <a:endParaRPr lang="en-IL" b="1" dirty="0">
              <a:solidFill>
                <a:schemeClr val="tx1"/>
              </a:solidFill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B62714C0-9836-93E4-BF7C-B229AB115F51}"/>
              </a:ext>
            </a:extLst>
          </p:cNvPr>
          <p:cNvSpPr txBox="1">
            <a:spLocks/>
          </p:cNvSpPr>
          <p:nvPr/>
        </p:nvSpPr>
        <p:spPr>
          <a:xfrm>
            <a:off x="-36512" y="2836331"/>
            <a:ext cx="8496944" cy="2499910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tx1"/>
              </a:solidFill>
              <a:highlight>
                <a:srgbClr val="FFFF00"/>
              </a:highlight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tx1"/>
              </a:solidFill>
              <a:highlight>
                <a:srgbClr val="FFFF00"/>
              </a:highlight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  <a:highlight>
                  <a:srgbClr val="FFFF00"/>
                </a:highlight>
              </a:rPr>
              <a:t>Another option is to change the model to face recognition, and </a:t>
            </a:r>
          </a:p>
          <a:p>
            <a:r>
              <a:rPr lang="en-US" b="1" dirty="0">
                <a:solidFill>
                  <a:schemeClr val="tx1"/>
                </a:solidFill>
              </a:rPr>
              <a:t>     </a:t>
            </a:r>
            <a:r>
              <a:rPr lang="en-US" b="1" dirty="0">
                <a:solidFill>
                  <a:schemeClr val="tx1"/>
                </a:solidFill>
                <a:highlight>
                  <a:srgbClr val="FFFF00"/>
                </a:highlight>
              </a:rPr>
              <a:t>use the same trolley use case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tx1"/>
              </a:solidFill>
              <a:highlight>
                <a:srgbClr val="FFFF00"/>
              </a:highlight>
            </a:endParaRPr>
          </a:p>
          <a:p>
            <a:endParaRPr lang="en-US" b="1" dirty="0">
              <a:solidFill>
                <a:schemeClr val="tx1"/>
              </a:solidFill>
              <a:highlight>
                <a:srgbClr val="FFFF00"/>
              </a:highlight>
            </a:endParaRPr>
          </a:p>
          <a:p>
            <a:endParaRPr lang="en-US" b="1" dirty="0">
              <a:solidFill>
                <a:schemeClr val="tx1"/>
              </a:solidFill>
            </a:endParaRPr>
          </a:p>
          <a:p>
            <a:pPr marL="342900" indent="-342900">
              <a:buFont typeface="Arial" pitchFamily="34" charset="0"/>
              <a:buChar char="•"/>
            </a:pPr>
            <a:endParaRPr lang="en-IL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3705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/>
      <p:bldP spid="11" grpId="0"/>
      <p:bldP spid="1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2A8B7F-90E9-33D2-E622-6C53A575C2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System Components</a:t>
            </a:r>
            <a:endParaRPr lang="en-IL" dirty="0">
              <a:highlight>
                <a:srgbClr val="FFFF00"/>
              </a:highligh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064B18-1689-79E5-FC8E-B167029934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544" y="1059582"/>
            <a:ext cx="8424936" cy="3744416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highlight>
                  <a:srgbClr val="FFFF00"/>
                </a:highlight>
              </a:rPr>
              <a:t>A wooden bread cutting board (stolen from the 16</a:t>
            </a:r>
            <a:r>
              <a:rPr lang="en-US" b="1" baseline="30000" dirty="0">
                <a:highlight>
                  <a:srgbClr val="FFFF00"/>
                </a:highlight>
              </a:rPr>
              <a:t>th</a:t>
            </a:r>
            <a:r>
              <a:rPr lang="en-US" b="1" dirty="0">
                <a:highlight>
                  <a:srgbClr val="FFFF00"/>
                </a:highlight>
              </a:rPr>
              <a:t> floor kitchen)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026" name="Picture 2" descr="Selected photo">
            <a:extLst>
              <a:ext uri="{FF2B5EF4-FFF2-40B4-BE49-F238E27FC236}">
                <a16:creationId xmlns:a16="http://schemas.microsoft.com/office/drawing/2014/main" id="{F4B5A8A9-7E10-B291-DA49-241439F482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418075" y="1837243"/>
            <a:ext cx="2246804" cy="2995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66765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7C246-1C9D-03C3-ADC5-6334AB211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System Components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B73500-DBCC-1367-EF7A-E591F51CE1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536" y="1131590"/>
            <a:ext cx="8496944" cy="324036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highlight>
                  <a:srgbClr val="FFFF00"/>
                </a:highlight>
              </a:rPr>
              <a:t>DC Motor driver module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L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L" dirty="0"/>
          </a:p>
        </p:txBody>
      </p:sp>
      <p:pic>
        <p:nvPicPr>
          <p:cNvPr id="6" name="Picture 5" descr="A close up of a circuit board">
            <a:extLst>
              <a:ext uri="{FF2B5EF4-FFF2-40B4-BE49-F238E27FC236}">
                <a16:creationId xmlns:a16="http://schemas.microsoft.com/office/drawing/2014/main" id="{9D52936F-6150-7C5B-7C4F-BFDB120907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995686"/>
            <a:ext cx="4853795" cy="2767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8769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B7B96-ED96-AB29-6509-5602D8C30D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System Components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C93CF1-71C3-E3AD-9A26-9A036A9E2B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 err="1">
                <a:highlight>
                  <a:srgbClr val="FFFF00"/>
                </a:highlight>
              </a:rPr>
              <a:t>Wemos</a:t>
            </a:r>
            <a:r>
              <a:rPr lang="en-US" b="1" dirty="0">
                <a:highlight>
                  <a:srgbClr val="FFFF00"/>
                </a:highlight>
              </a:rPr>
              <a:t> D1 Arduino</a:t>
            </a:r>
            <a:endParaRPr lang="en-IL" b="1" dirty="0">
              <a:highlight>
                <a:srgbClr val="FFFF00"/>
              </a:highlight>
            </a:endParaRPr>
          </a:p>
        </p:txBody>
      </p:sp>
      <p:pic>
        <p:nvPicPr>
          <p:cNvPr id="6" name="Picture 5" descr="A blue circuit board with many different components">
            <a:extLst>
              <a:ext uri="{FF2B5EF4-FFF2-40B4-BE49-F238E27FC236}">
                <a16:creationId xmlns:a16="http://schemas.microsoft.com/office/drawing/2014/main" id="{612AAFEC-29CC-ED57-9AC2-46558380CB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109" y="1839362"/>
            <a:ext cx="3960093" cy="2912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9633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D6501-7EA2-5CA5-A588-E3E2A0E877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System Components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F7BFA3-EF13-6255-F3AA-C1057A4CE9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highlight>
                  <a:srgbClr val="FFFF00"/>
                </a:highlight>
              </a:rPr>
              <a:t>Simple Motor and Encoder Kit</a:t>
            </a:r>
            <a:endParaRPr lang="en-IL" b="1" dirty="0">
              <a:highlight>
                <a:srgbClr val="FFFF00"/>
              </a:highlight>
            </a:endParaRPr>
          </a:p>
        </p:txBody>
      </p:sp>
      <p:pic>
        <p:nvPicPr>
          <p:cNvPr id="6" name="Picture 5" descr="A yellow wheel with black wheels and red and white wires">
            <a:extLst>
              <a:ext uri="{FF2B5EF4-FFF2-40B4-BE49-F238E27FC236}">
                <a16:creationId xmlns:a16="http://schemas.microsoft.com/office/drawing/2014/main" id="{33F65F7B-BE31-3CA0-C9DB-67679DE5FFF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1835696"/>
            <a:ext cx="2787774" cy="2787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4647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57101E-D32C-30A2-9000-2E01E202D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System Components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6BEBDD-BC49-4495-EA24-9BB8CD9C1E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 err="1">
                <a:highlight>
                  <a:srgbClr val="FFFF00"/>
                </a:highlight>
              </a:rPr>
              <a:t>Rockchip</a:t>
            </a:r>
            <a:r>
              <a:rPr lang="en-US" b="1" dirty="0">
                <a:highlight>
                  <a:srgbClr val="FFFF00"/>
                </a:highlight>
              </a:rPr>
              <a:t> 3588 board</a:t>
            </a:r>
            <a:endParaRPr lang="en-IL" b="1" dirty="0">
              <a:highlight>
                <a:srgbClr val="FFFF00"/>
              </a:highlight>
            </a:endParaRPr>
          </a:p>
        </p:txBody>
      </p:sp>
      <p:pic>
        <p:nvPicPr>
          <p:cNvPr id="6" name="Picture 5" descr="A close up of a computer">
            <a:extLst>
              <a:ext uri="{FF2B5EF4-FFF2-40B4-BE49-F238E27FC236}">
                <a16:creationId xmlns:a16="http://schemas.microsoft.com/office/drawing/2014/main" id="{77A64A37-EE2F-AD25-54BB-4746928BCCD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080" y="555526"/>
            <a:ext cx="3152949" cy="4203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8980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1376</TotalTime>
  <Words>216</Words>
  <Application>Microsoft Office PowerPoint</Application>
  <PresentationFormat>On-screen Show (16:9)</PresentationFormat>
  <Paragraphs>70</Paragraphs>
  <Slides>15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맑은 고딕</vt:lpstr>
      <vt:lpstr>Arial</vt:lpstr>
      <vt:lpstr>Calibri</vt:lpstr>
      <vt:lpstr>Exo 2 Extra Light</vt:lpstr>
      <vt:lpstr>Söhne</vt:lpstr>
      <vt:lpstr>Office Theme</vt:lpstr>
      <vt:lpstr>Custom Design</vt:lpstr>
      <vt:lpstr>PowerPoint Presentation</vt:lpstr>
      <vt:lpstr>PowerPoint Presentation</vt:lpstr>
      <vt:lpstr> Banana ChAIser</vt:lpstr>
      <vt:lpstr>Possible use cases</vt:lpstr>
      <vt:lpstr>System Components</vt:lpstr>
      <vt:lpstr>System Components</vt:lpstr>
      <vt:lpstr>System Components</vt:lpstr>
      <vt:lpstr>System Components</vt:lpstr>
      <vt:lpstr>System Components</vt:lpstr>
      <vt:lpstr>System Components</vt:lpstr>
      <vt:lpstr>System Components</vt:lpstr>
      <vt:lpstr>Module Design</vt:lpstr>
      <vt:lpstr>Our Team</vt:lpstr>
      <vt:lpstr>It couldn’t happen without…</vt:lpstr>
      <vt:lpstr>PowerPoint Presentation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Aviv Harel</cp:lastModifiedBy>
  <cp:revision>112</cp:revision>
  <dcterms:created xsi:type="dcterms:W3CDTF">2014-04-01T16:27:38Z</dcterms:created>
  <dcterms:modified xsi:type="dcterms:W3CDTF">2023-07-06T10:42:48Z</dcterms:modified>
</cp:coreProperties>
</file>